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63" r:id="rId3"/>
    <p:sldId id="283" r:id="rId4"/>
    <p:sldId id="288" r:id="rId5"/>
    <p:sldId id="289" r:id="rId6"/>
    <p:sldId id="284" r:id="rId7"/>
    <p:sldId id="290" r:id="rId8"/>
    <p:sldId id="291" r:id="rId9"/>
    <p:sldId id="261" r:id="rId10"/>
    <p:sldId id="268" r:id="rId11"/>
    <p:sldId id="279" r:id="rId12"/>
    <p:sldId id="280" r:id="rId13"/>
    <p:sldId id="314" r:id="rId14"/>
    <p:sldId id="269" r:id="rId15"/>
    <p:sldId id="296" r:id="rId16"/>
    <p:sldId id="297" r:id="rId17"/>
    <p:sldId id="315" r:id="rId18"/>
    <p:sldId id="302" r:id="rId19"/>
    <p:sldId id="303" r:id="rId20"/>
    <p:sldId id="301" r:id="rId21"/>
    <p:sldId id="308" r:id="rId22"/>
    <p:sldId id="305" r:id="rId23"/>
    <p:sldId id="306" r:id="rId24"/>
    <p:sldId id="311" r:id="rId25"/>
    <p:sldId id="320" r:id="rId26"/>
    <p:sldId id="323" r:id="rId27"/>
    <p:sldId id="32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68F31D-A382-4237-A56E-C97F141A34F2}">
          <p14:sldIdLst>
            <p14:sldId id="294"/>
            <p14:sldId id="263"/>
            <p14:sldId id="283"/>
            <p14:sldId id="288"/>
            <p14:sldId id="289"/>
            <p14:sldId id="284"/>
            <p14:sldId id="290"/>
            <p14:sldId id="291"/>
          </p14:sldIdLst>
        </p14:section>
        <p14:section name="Untitled Section" id="{09173A18-A85D-412D-93D9-942D2E4DC390}">
          <p14:sldIdLst>
            <p14:sldId id="261"/>
            <p14:sldId id="268"/>
            <p14:sldId id="279"/>
            <p14:sldId id="280"/>
            <p14:sldId id="314"/>
            <p14:sldId id="269"/>
            <p14:sldId id="296"/>
            <p14:sldId id="297"/>
            <p14:sldId id="315"/>
            <p14:sldId id="302"/>
            <p14:sldId id="303"/>
            <p14:sldId id="301"/>
            <p14:sldId id="308"/>
            <p14:sldId id="305"/>
            <p14:sldId id="306"/>
            <p14:sldId id="311"/>
            <p14:sldId id="320"/>
            <p14:sldId id="323"/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29" autoAdjust="0"/>
  </p:normalViewPr>
  <p:slideViewPr>
    <p:cSldViewPr>
      <p:cViewPr varScale="1">
        <p:scale>
          <a:sx n="125" d="100"/>
          <a:sy n="125" d="100"/>
        </p:scale>
        <p:origin x="46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5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86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28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62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5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9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7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42522-F89F-473C-90D0-C622CA13206D}" type="datetimeFigureOut">
              <a:rPr lang="en-US" smtClean="0"/>
              <a:t>10/22/2015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435DA-3A61-443B-AA80-22CE20DC8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3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.search.yahoo.com/_ylt=AwrB8pca2P1Uk00AbcKjzbkF;_ylu=X3oDMTBxNG1oMmE2BHNlYwNmcC1hdHRyaWIEc2xrA3J1cmwEaXQD/RV=2/RE=1425950875/RO=11/RU=http:/www.flickr.com/photos/plant_diversity/5041875793/RK=0/RS=GbjIuX.XUH_FOcAZ3MGQWZ6YvKs-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tkharran.student@manhattan.edu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r.search.yahoo.com/_ylt=AwrB8pbp2P1UhwYAMyujzbkF;_ylu=X3oDMTBxNG1oMmE2BHNlYwNmcC1hdHRyaWIEc2xrA3J1cmwEaXQD/RV=2/RE=1425951082/RO=11/RU=http:/fineartamerica.com/featured/map-of-western-united-states-jennifer-thermes.html/RK=0/RS=kQcPER77O2g0eUK4tz8LUtCLq14-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0680" y="4419600"/>
            <a:ext cx="563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Tiffany </a:t>
            </a:r>
            <a:r>
              <a:rPr lang="en-US" sz="3200" dirty="0" err="1" smtClean="0"/>
              <a:t>Kharran</a:t>
            </a:r>
            <a:endParaRPr lang="en-US" sz="3200" dirty="0" smtClean="0"/>
          </a:p>
          <a:p>
            <a:pPr algn="ctr"/>
            <a:r>
              <a:rPr lang="en-US" sz="3200" dirty="0" smtClean="0"/>
              <a:t>Manhattan College </a:t>
            </a:r>
          </a:p>
          <a:p>
            <a:pPr algn="ctr"/>
            <a:r>
              <a:rPr lang="en-US" sz="3200" dirty="0" smtClean="0"/>
              <a:t>Biology Department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1371600" y="609600"/>
            <a:ext cx="6172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 Stem Growth in             </a:t>
            </a:r>
            <a:r>
              <a:rPr lang="en-US" sz="4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Artemisia </a:t>
            </a:r>
            <a:r>
              <a:rPr lang="en-US" sz="4800" b="1" i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tridentata</a:t>
            </a:r>
            <a:r>
              <a:rPr lang="en-US" sz="4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var. </a:t>
            </a:r>
            <a:r>
              <a:rPr lang="en-US" sz="4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wyomingensis</a:t>
            </a:r>
            <a:endParaRPr lang="en-US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19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81200" y="142446"/>
            <a:ext cx="5270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Materials and Methods 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5775" y="850332"/>
            <a:ext cx="8495339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Extraneous bark was peeled away from the stem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 black line was drawn on the stem segment to maintain proper</a:t>
            </a:r>
          </a:p>
          <a:p>
            <a:r>
              <a:rPr lang="en-US" sz="2400" dirty="0" smtClean="0"/>
              <a:t> orientation of samples  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r="10714" b="12000"/>
          <a:stretch/>
        </p:blipFill>
        <p:spPr>
          <a:xfrm>
            <a:off x="2292452" y="2133600"/>
            <a:ext cx="4959613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67000" y="-15240"/>
            <a:ext cx="3734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Sample Cutting Process 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" y="2521460"/>
            <a:ext cx="4045706" cy="3034280"/>
          </a:xfrm>
          <a:prstGeom prst="rect">
            <a:avLst/>
          </a:prstGeom>
        </p:spPr>
      </p:pic>
      <p:pic>
        <p:nvPicPr>
          <p:cNvPr id="1026" name="Picture 2" descr="http://acehardwaremaldives.com/core/images/products/2332385/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4" b="39888"/>
          <a:stretch/>
        </p:blipFill>
        <p:spPr bwMode="auto">
          <a:xfrm>
            <a:off x="4117838" y="4038600"/>
            <a:ext cx="5085231" cy="106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8481" y="990600"/>
            <a:ext cx="9098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3. </a:t>
            </a:r>
            <a:r>
              <a:rPr lang="en-US" sz="2400" dirty="0" smtClean="0">
                <a:solidFill>
                  <a:prstClr val="black"/>
                </a:solidFill>
              </a:rPr>
              <a:t>66 wood </a:t>
            </a:r>
            <a:r>
              <a:rPr lang="en-US" sz="2400" dirty="0">
                <a:solidFill>
                  <a:prstClr val="black"/>
                </a:solidFill>
              </a:rPr>
              <a:t>samples were cut by Jason </a:t>
            </a:r>
            <a:r>
              <a:rPr lang="en-US" sz="2400" dirty="0" err="1">
                <a:solidFill>
                  <a:prstClr val="black"/>
                </a:solidFill>
              </a:rPr>
              <a:t>Durney</a:t>
            </a:r>
            <a:r>
              <a:rPr lang="en-US" sz="2400" dirty="0">
                <a:solidFill>
                  <a:prstClr val="black"/>
                </a:solidFill>
              </a:rPr>
              <a:t> at the Manhattan College</a:t>
            </a:r>
          </a:p>
          <a:p>
            <a:pPr lvl="0"/>
            <a:r>
              <a:rPr lang="en-US" sz="2400" dirty="0">
                <a:solidFill>
                  <a:prstClr val="black"/>
                </a:solidFill>
              </a:rPr>
              <a:t> Wood shop</a:t>
            </a:r>
          </a:p>
        </p:txBody>
      </p:sp>
    </p:spTree>
    <p:extLst>
      <p:ext uri="{BB962C8B-B14F-4D97-AF65-F5344CB8AC3E}">
        <p14:creationId xmlns:p14="http://schemas.microsoft.com/office/powerpoint/2010/main" val="633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126" y="152400"/>
            <a:ext cx="5270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Materials and Methods 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845046"/>
            <a:ext cx="71740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Xylary rings were traced using Microsoft Paint  </a:t>
            </a:r>
          </a:p>
          <a:p>
            <a:r>
              <a:rPr lang="en-US" dirty="0" smtClean="0"/>
              <a:t> </a:t>
            </a:r>
          </a:p>
          <a:p>
            <a:r>
              <a:rPr lang="en-US" sz="2400" dirty="0"/>
              <a:t>5</a:t>
            </a:r>
            <a:r>
              <a:rPr lang="en-US" sz="2400" dirty="0" smtClean="0"/>
              <a:t>. Transects - 0, 36, 72, 108,144, 180, 216, 252, 288, 324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657" y="2177054"/>
            <a:ext cx="5029200" cy="466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1126" y="152400"/>
            <a:ext cx="52708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Materials and Methods 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66800" y="845046"/>
            <a:ext cx="5192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Number of xylem rings were counted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05273"/>
            <a:ext cx="5815850" cy="539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28600"/>
            <a:ext cx="6295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Selected Sample Characteristics </a:t>
            </a:r>
            <a:endParaRPr lang="en-US" sz="3600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141161"/>
              </p:ext>
            </p:extLst>
          </p:nvPr>
        </p:nvGraphicFramePr>
        <p:xfrm>
          <a:off x="304799" y="990600"/>
          <a:ext cx="8170775" cy="5627358"/>
        </p:xfrm>
        <a:graphic>
          <a:graphicData uri="http://schemas.openxmlformats.org/drawingml/2006/table">
            <a:tbl>
              <a:tblPr/>
              <a:tblGrid>
                <a:gridCol w="1682217"/>
                <a:gridCol w="2082747"/>
                <a:gridCol w="2009626"/>
                <a:gridCol w="2396185"/>
              </a:tblGrid>
              <a:tr h="113920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Sample</a:t>
                      </a:r>
                      <a:endParaRPr lang="en-US" sz="2800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</a:t>
                      </a:r>
                      <a:endParaRPr lang="en-US" sz="2800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Cumulative Distance (mm)</a:t>
                      </a:r>
                      <a:endParaRPr lang="en-US" sz="2800" kern="5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Diameter (mm)</a:t>
                      </a:r>
                      <a:endParaRPr lang="en-US" sz="2800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Number of xylem rings </a:t>
                      </a:r>
                      <a:endParaRPr lang="en-US" sz="2800" kern="5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84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en-US" sz="2800" b="1" kern="5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US" sz="2800" b="1" kern="5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34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99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84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32.3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995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181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18.9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25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85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279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14.7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Times New Roman"/>
                          <a:cs typeface="Times New Roman"/>
                        </a:rPr>
                        <a:t>21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39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360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15.8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20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49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435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10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15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59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501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5.9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9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00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65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550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Arial Unicode MS"/>
                        </a:rPr>
                        <a:t>3.5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50" dirty="0" smtClean="0">
                          <a:effectLst/>
                          <a:latin typeface="Times New Roman"/>
                          <a:ea typeface="Arial Unicode MS"/>
                          <a:cs typeface="Times New Roman"/>
                        </a:rPr>
                        <a:t>7</a:t>
                      </a:r>
                      <a:endParaRPr lang="en-US" sz="2800" b="1" kern="50" dirty="0">
                        <a:effectLst/>
                        <a:latin typeface="Times New Roman"/>
                        <a:ea typeface="Arial Unicode MS"/>
                        <a:cs typeface="Arial Unicode M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60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" y="1371600"/>
            <a:ext cx="4495903" cy="4158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26" y="1378915"/>
            <a:ext cx="4306053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560832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SAMPLE 26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562051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SAMPLE 27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96161" y="6178901"/>
            <a:ext cx="3757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Samples are 10.1 mm apart.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048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Compare </a:t>
            </a:r>
            <a:r>
              <a:rPr lang="en-US" sz="2800" b="1" dirty="0" err="1" smtClean="0"/>
              <a:t>xylary</a:t>
            </a:r>
            <a:r>
              <a:rPr lang="en-US" sz="2800" b="1" dirty="0" smtClean="0"/>
              <a:t> rings between samples 26 and 27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4610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4496"/>
              </p:ext>
            </p:extLst>
          </p:nvPr>
        </p:nvGraphicFramePr>
        <p:xfrm>
          <a:off x="685800" y="2362200"/>
          <a:ext cx="7327901" cy="2571750"/>
        </p:xfrm>
        <a:graphic>
          <a:graphicData uri="http://schemas.openxmlformats.org/drawingml/2006/table">
            <a:tbl>
              <a:tblPr/>
              <a:tblGrid>
                <a:gridCol w="1295400"/>
                <a:gridCol w="381000"/>
                <a:gridCol w="454430"/>
                <a:gridCol w="532708"/>
                <a:gridCol w="659543"/>
                <a:gridCol w="634176"/>
                <a:gridCol w="713448"/>
                <a:gridCol w="675397"/>
                <a:gridCol w="646859"/>
                <a:gridCol w="675397"/>
                <a:gridCol w="659543"/>
              </a:tblGrid>
              <a:tr h="428625"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XYLEM RINGS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Transects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324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SAMPLE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28445" y="10668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Compare </a:t>
            </a:r>
            <a:r>
              <a:rPr lang="en-US" sz="2800" b="1" dirty="0" err="1"/>
              <a:t>xylary</a:t>
            </a:r>
            <a:r>
              <a:rPr lang="en-US" sz="2800" b="1" dirty="0"/>
              <a:t> rings between samples 26 and 27 </a:t>
            </a:r>
          </a:p>
        </p:txBody>
      </p:sp>
    </p:spTree>
    <p:extLst>
      <p:ext uri="{BB962C8B-B14F-4D97-AF65-F5344CB8AC3E}">
        <p14:creationId xmlns:p14="http://schemas.microsoft.com/office/powerpoint/2010/main" val="400151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" y="1371600"/>
            <a:ext cx="4495903" cy="4158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26" y="1378915"/>
            <a:ext cx="4306053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560832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SAMPLE 26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91200" y="562051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SAMPLE 27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296161" y="6178901"/>
            <a:ext cx="37575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Samples are 10.1 mm apart.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304800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Compare </a:t>
            </a:r>
            <a:r>
              <a:rPr lang="en-US" sz="2800" b="1" dirty="0" err="1" smtClean="0"/>
              <a:t>xylary</a:t>
            </a:r>
            <a:r>
              <a:rPr lang="en-US" sz="2800" b="1" dirty="0" smtClean="0"/>
              <a:t> rings between samples 26 and 27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678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6031969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</a:t>
            </a:r>
            <a:r>
              <a:rPr lang="en-US" sz="2400" dirty="0" smtClean="0"/>
              <a:t> </a:t>
            </a:r>
            <a:r>
              <a:rPr lang="en-US" sz="2400" b="1" dirty="0" smtClean="0"/>
              <a:t>26- </a:t>
            </a:r>
            <a:r>
              <a:rPr lang="en-US" sz="2400" b="1" dirty="0" smtClean="0">
                <a:solidFill>
                  <a:srgbClr val="FF0000"/>
                </a:solidFill>
              </a:rPr>
              <a:t>1 ring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0835" y="6020544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27- </a:t>
            </a:r>
            <a:r>
              <a:rPr lang="en-US" sz="2400" b="1" dirty="0" smtClean="0">
                <a:solidFill>
                  <a:srgbClr val="FF0000"/>
                </a:solidFill>
              </a:rPr>
              <a:t>19 rings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26" y="762000"/>
            <a:ext cx="4191976" cy="5144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02" y="727226"/>
            <a:ext cx="3820569" cy="52060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166472"/>
            <a:ext cx="7637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26 and 27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32826" y="161186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36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6109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602650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26-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10 rings  </a:t>
            </a:r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02022" y="6018581"/>
            <a:ext cx="28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27- </a:t>
            </a:r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</a:rPr>
              <a:t>5 rings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" y="1295400"/>
            <a:ext cx="4482947" cy="434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023" y="1309421"/>
            <a:ext cx="4587977" cy="43153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3048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26 and 27 </a:t>
            </a:r>
          </a:p>
        </p:txBody>
      </p:sp>
    </p:spTree>
    <p:extLst>
      <p:ext uri="{BB962C8B-B14F-4D97-AF65-F5344CB8AC3E}">
        <p14:creationId xmlns:p14="http://schemas.microsoft.com/office/powerpoint/2010/main" val="35314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arm5.staticflickr.com/4112/5041875793_d685e6ea06_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8125"/>
            <a:ext cx="80137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2124" y="6297701"/>
            <a:ext cx="1615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www.flickr.com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" y="591233"/>
            <a:ext cx="7913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is </a:t>
            </a:r>
            <a:r>
              <a:rPr lang="en-US" sz="3200" b="1" i="1" dirty="0" smtClean="0"/>
              <a:t>Artemisia tridentata- </a:t>
            </a:r>
            <a:r>
              <a:rPr lang="en-US" sz="3200" b="1" dirty="0" smtClean="0"/>
              <a:t>Big Sagebrush? 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2606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600973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26-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6 rings 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8496" y="6019800"/>
            <a:ext cx="2781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27- </a:t>
            </a:r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</a:rPr>
              <a:t>11 rings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1219200"/>
            <a:ext cx="4177485" cy="44025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079" y="1209446"/>
            <a:ext cx="4687713" cy="44123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38100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26 and 27 </a:t>
            </a:r>
          </a:p>
        </p:txBody>
      </p:sp>
    </p:spTree>
    <p:extLst>
      <p:ext uri="{BB962C8B-B14F-4D97-AF65-F5344CB8AC3E}">
        <p14:creationId xmlns:p14="http://schemas.microsoft.com/office/powerpoint/2010/main" val="143518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2000"/>
            <a:ext cx="4306053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5257800"/>
            <a:ext cx="2154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SAMPLE 27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81600" y="52578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SAMPLE 28</a:t>
            </a:r>
            <a:endParaRPr lang="en-US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62200" y="6096000"/>
            <a:ext cx="36837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Samples are 8.54mm apart</a:t>
            </a:r>
            <a:r>
              <a:rPr lang="en-US" sz="2400" dirty="0" smtClean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512" y="762000"/>
            <a:ext cx="4536482" cy="4274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9594" y="83389"/>
            <a:ext cx="853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</a:t>
            </a:r>
            <a:r>
              <a:rPr lang="en-US" sz="2800" b="1" dirty="0" smtClean="0">
                <a:solidFill>
                  <a:prstClr val="black"/>
                </a:solidFill>
              </a:rPr>
              <a:t>27 </a:t>
            </a:r>
            <a:r>
              <a:rPr lang="en-US" sz="2800" b="1" dirty="0">
                <a:solidFill>
                  <a:prstClr val="black"/>
                </a:solidFill>
              </a:rPr>
              <a:t>and </a:t>
            </a:r>
            <a:r>
              <a:rPr lang="en-US" sz="2800" b="1" dirty="0" smtClean="0">
                <a:solidFill>
                  <a:prstClr val="black"/>
                </a:solidFill>
              </a:rPr>
              <a:t>28 </a:t>
            </a:r>
            <a:endParaRPr lang="en-US" sz="28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287953"/>
              </p:ext>
            </p:extLst>
          </p:nvPr>
        </p:nvGraphicFramePr>
        <p:xfrm>
          <a:off x="533400" y="2286000"/>
          <a:ext cx="7734300" cy="2191544"/>
        </p:xfrm>
        <a:graphic>
          <a:graphicData uri="http://schemas.openxmlformats.org/drawingml/2006/table">
            <a:tbl>
              <a:tblPr/>
              <a:tblGrid>
                <a:gridCol w="1407966"/>
                <a:gridCol w="558113"/>
                <a:gridCol w="570797"/>
                <a:gridCol w="532744"/>
                <a:gridCol w="659588"/>
                <a:gridCol w="634219"/>
                <a:gridCol w="713496"/>
                <a:gridCol w="675443"/>
                <a:gridCol w="646903"/>
                <a:gridCol w="675443"/>
                <a:gridCol w="659588"/>
              </a:tblGrid>
              <a:tr h="477044"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XYLEM RINGS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Transects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252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324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SAMPLE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FF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1" i="0" u="none" strike="noStrike" dirty="0">
                          <a:solidFill>
                            <a:srgbClr val="FF00FF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1066800"/>
            <a:ext cx="891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27 and 28 </a:t>
            </a:r>
          </a:p>
        </p:txBody>
      </p:sp>
    </p:spTree>
    <p:extLst>
      <p:ext uri="{BB962C8B-B14F-4D97-AF65-F5344CB8AC3E}">
        <p14:creationId xmlns:p14="http://schemas.microsoft.com/office/powerpoint/2010/main" val="111551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5952383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27- </a:t>
            </a:r>
            <a:r>
              <a:rPr lang="en-US" sz="2400" b="1" dirty="0" smtClean="0">
                <a:solidFill>
                  <a:srgbClr val="FF0000"/>
                </a:solidFill>
              </a:rPr>
              <a:t>8 rings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3179139" cy="4267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2369" y="5952381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28- </a:t>
            </a:r>
            <a:r>
              <a:rPr lang="en-US" sz="2400" b="1" dirty="0" smtClean="0">
                <a:solidFill>
                  <a:srgbClr val="FF0000"/>
                </a:solidFill>
              </a:rPr>
              <a:t>20 rings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3429000" cy="433544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7200" y="381000"/>
            <a:ext cx="777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27 and 28 </a:t>
            </a:r>
          </a:p>
        </p:txBody>
      </p:sp>
    </p:spTree>
    <p:extLst>
      <p:ext uri="{BB962C8B-B14F-4D97-AF65-F5344CB8AC3E}">
        <p14:creationId xmlns:p14="http://schemas.microsoft.com/office/powerpoint/2010/main" val="416245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" y="499693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27-</a:t>
            </a:r>
            <a:r>
              <a:rPr lang="en-US" sz="2400" b="1" dirty="0" smtClean="0">
                <a:solidFill>
                  <a:srgbClr val="FF00FF"/>
                </a:solidFill>
              </a:rPr>
              <a:t>19 rings </a:t>
            </a:r>
            <a:endParaRPr lang="en-US" sz="2400" b="1" dirty="0">
              <a:solidFill>
                <a:srgbClr val="FF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431085"/>
            <a:ext cx="4378700" cy="2177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57800" y="5039747"/>
            <a:ext cx="281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SAMPLE 28- </a:t>
            </a:r>
            <a:r>
              <a:rPr lang="en-US" sz="2400" b="1" dirty="0" smtClean="0">
                <a:solidFill>
                  <a:srgbClr val="FF00FF"/>
                </a:solidFill>
              </a:rPr>
              <a:t>5 rings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4592265" cy="20600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4572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</a:rPr>
              <a:t>Compare </a:t>
            </a:r>
            <a:r>
              <a:rPr lang="en-US" sz="2800" b="1" dirty="0" err="1">
                <a:solidFill>
                  <a:prstClr val="black"/>
                </a:solidFill>
              </a:rPr>
              <a:t>xylary</a:t>
            </a:r>
            <a:r>
              <a:rPr lang="en-US" sz="2800" b="1" dirty="0">
                <a:solidFill>
                  <a:prstClr val="black"/>
                </a:solidFill>
              </a:rPr>
              <a:t> rings between samples 27 and 28 </a:t>
            </a:r>
          </a:p>
        </p:txBody>
      </p:sp>
    </p:spTree>
    <p:extLst>
      <p:ext uri="{BB962C8B-B14F-4D97-AF65-F5344CB8AC3E}">
        <p14:creationId xmlns:p14="http://schemas.microsoft.com/office/powerpoint/2010/main" val="16432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7202" y="2218633"/>
          <a:ext cx="8229595" cy="3289096"/>
        </p:xfrm>
        <a:graphic>
          <a:graphicData uri="http://schemas.openxmlformats.org/drawingml/2006/table">
            <a:tbl>
              <a:tblPr/>
              <a:tblGrid>
                <a:gridCol w="526694"/>
                <a:gridCol w="1053389"/>
                <a:gridCol w="855878"/>
                <a:gridCol w="526694"/>
                <a:gridCol w="526694"/>
                <a:gridCol w="526694"/>
                <a:gridCol w="526694"/>
                <a:gridCol w="526694"/>
                <a:gridCol w="526694"/>
                <a:gridCol w="526694"/>
                <a:gridCol w="526694"/>
                <a:gridCol w="526694"/>
                <a:gridCol w="526694"/>
                <a:gridCol w="526694"/>
              </a:tblGrid>
              <a:tr h="510235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Transect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72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108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144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180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216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252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288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31859C"/>
                          </a:solidFill>
                          <a:effectLst/>
                          <a:latin typeface="Calibri"/>
                        </a:rPr>
                        <a:t>324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5961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SAMPLE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Distance (mm)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8.5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17.1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27.2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35.7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64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E26B0A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56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2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903"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 dirty="0">
                        <a:effectLst/>
                        <a:latin typeface="Arial"/>
                      </a:endParaRPr>
                    </a:p>
                  </a:txBody>
                  <a:tcPr marL="8230" marR="8230" marT="823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90800" y="155701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NUMBER OF XYLEM RINGS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549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2286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To model the irregular growth patterns in  </a:t>
            </a:r>
            <a:r>
              <a:rPr lang="en-US" sz="3200" i="1" dirty="0"/>
              <a:t>Artemisia </a:t>
            </a:r>
            <a:r>
              <a:rPr lang="en-US" sz="3200" i="1" dirty="0" err="1"/>
              <a:t>tridentata</a:t>
            </a:r>
            <a:r>
              <a:rPr lang="en-US" sz="3200" i="1" dirty="0"/>
              <a:t> </a:t>
            </a:r>
            <a:r>
              <a:rPr lang="en-US" sz="3200" dirty="0" smtClean="0"/>
              <a:t>stems</a:t>
            </a:r>
            <a:r>
              <a:rPr lang="en-US" sz="3200" i="1" dirty="0" smtClean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r="5321"/>
          <a:stretch/>
        </p:blipFill>
        <p:spPr>
          <a:xfrm>
            <a:off x="1905000" y="1565464"/>
            <a:ext cx="5295900" cy="49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2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5400" y="6858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can be emailed at </a:t>
            </a:r>
          </a:p>
          <a:p>
            <a:r>
              <a:rPr lang="en-US" dirty="0" smtClean="0">
                <a:hlinkClick r:id="rId2"/>
              </a:rPr>
              <a:t>tkharran.student@manhattan.edu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38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8153400" cy="6115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6800" y="6019800"/>
            <a:ext cx="364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Photo courteous of Stanley Kitchen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85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3247" y="309154"/>
            <a:ext cx="574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Where is </a:t>
            </a:r>
            <a:r>
              <a:rPr lang="en-US" sz="2800" b="1" i="1" dirty="0" smtClean="0"/>
              <a:t>Artemisia tridentata </a:t>
            </a:r>
            <a:r>
              <a:rPr lang="en-US" sz="2800" b="1" dirty="0" smtClean="0"/>
              <a:t>found?</a:t>
            </a:r>
          </a:p>
        </p:txBody>
      </p:sp>
      <p:pic>
        <p:nvPicPr>
          <p:cNvPr id="1026" name="Picture 2" descr="http://images.fineartamerica.com/images-medium-large/map-of-western-united-states-jennifer-ther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25903"/>
            <a:ext cx="5204384" cy="5407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6172200"/>
            <a:ext cx="2019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fineartamerica.com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8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9594" y="169111"/>
            <a:ext cx="40972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What are Xylary Rings?</a:t>
            </a:r>
            <a:endParaRPr lang="en-US" sz="3200" b="1" dirty="0"/>
          </a:p>
        </p:txBody>
      </p:sp>
      <p:pic>
        <p:nvPicPr>
          <p:cNvPr id="2050" name="Picture 2" descr="http://woodmagic.vt.edu/Images/activities/quizP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826531"/>
            <a:ext cx="4724400" cy="50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3583" y="6073169"/>
            <a:ext cx="510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woodmagic.vt.edu/html/activities/wpa0.htm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4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254115"/>
            <a:ext cx="5833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What is Irregular Growth?</a:t>
            </a:r>
            <a:endParaRPr 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219200"/>
            <a:ext cx="8534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Irregular growth is the uneven growth patterns of </a:t>
            </a:r>
            <a:r>
              <a:rPr lang="en-US" sz="2800" dirty="0" err="1" smtClean="0"/>
              <a:t>xylary</a:t>
            </a:r>
            <a:r>
              <a:rPr lang="en-US" sz="2800" dirty="0" smtClean="0"/>
              <a:t> rings (</a:t>
            </a:r>
            <a:r>
              <a:rPr lang="en-US" sz="2800" dirty="0" err="1" smtClean="0"/>
              <a:t>Diettert</a:t>
            </a:r>
            <a:r>
              <a:rPr lang="en-US" sz="2800" dirty="0" smtClean="0"/>
              <a:t> 1938)  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During irregular growth the death of the vascular cambium causes uneven non circular growth rings 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The death of the vascular cambium is a result of the death of determinate flowering branches at the point of attachment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8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5003" y="9099"/>
            <a:ext cx="46087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What </a:t>
            </a:r>
            <a:r>
              <a:rPr lang="en-US" sz="3200" b="1" smtClean="0"/>
              <a:t>is Irregular Growth</a:t>
            </a:r>
            <a:r>
              <a:rPr lang="en-US" sz="3200" b="1" dirty="0" smtClean="0"/>
              <a:t>?</a:t>
            </a:r>
          </a:p>
          <a:p>
            <a:pPr algn="ctr"/>
            <a:r>
              <a:rPr lang="en-US" sz="3200" b="1" dirty="0" smtClean="0"/>
              <a:t>(Irregular xylary rings)  </a:t>
            </a:r>
            <a:endParaRPr lang="en-US" sz="32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5085" r="18570" b="8952"/>
          <a:stretch/>
        </p:blipFill>
        <p:spPr>
          <a:xfrm>
            <a:off x="1676399" y="1086317"/>
            <a:ext cx="5769429" cy="544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1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bio.miami.edu/dana/pix/woodyste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8" t="8824" r="2603" b="42038"/>
          <a:stretch/>
        </p:blipFill>
        <p:spPr bwMode="auto">
          <a:xfrm>
            <a:off x="953589" y="768531"/>
            <a:ext cx="7578579" cy="443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3589" y="4830913"/>
            <a:ext cx="213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www.bio.miami.edu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95400" y="129289"/>
            <a:ext cx="6672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Xylary rings are produced by the vascular cambium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46440" y="5410200"/>
            <a:ext cx="6570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In areas  where the VC dies, no xylary rings will be produced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3060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83820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To model the irregular growth patterns in  </a:t>
            </a:r>
            <a:r>
              <a:rPr lang="en-US" sz="3200" i="1" dirty="0"/>
              <a:t>Artemisia </a:t>
            </a:r>
            <a:r>
              <a:rPr lang="en-US" sz="3200" i="1" dirty="0" err="1"/>
              <a:t>tridentata</a:t>
            </a:r>
            <a:r>
              <a:rPr lang="en-US" sz="3200" i="1" dirty="0"/>
              <a:t> </a:t>
            </a:r>
            <a:r>
              <a:rPr lang="en-US" sz="3200" dirty="0" smtClean="0"/>
              <a:t>stems</a:t>
            </a:r>
            <a:r>
              <a:rPr lang="en-US" sz="3200" i="1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8905" y="21771"/>
            <a:ext cx="2539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Purpose</a:t>
            </a:r>
            <a:endParaRPr lang="en-US" sz="5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1" r="5321"/>
          <a:stretch/>
        </p:blipFill>
        <p:spPr>
          <a:xfrm>
            <a:off x="1924050" y="1915418"/>
            <a:ext cx="5295900" cy="492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6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619</Words>
  <Application>Microsoft Office PowerPoint</Application>
  <PresentationFormat>On-screen Show (4:3)</PresentationFormat>
  <Paragraphs>309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 Unicode MS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of Eccentric Stem Development of  Artemisia tridentata var. wyomingensis   Hayley Graney  Manhattan College</dc:title>
  <dc:creator>template</dc:creator>
  <cp:lastModifiedBy>template</cp:lastModifiedBy>
  <cp:revision>98</cp:revision>
  <cp:lastPrinted>2015-09-09T17:19:35Z</cp:lastPrinted>
  <dcterms:created xsi:type="dcterms:W3CDTF">2015-03-09T17:11:42Z</dcterms:created>
  <dcterms:modified xsi:type="dcterms:W3CDTF">2015-10-22T21:11:16Z</dcterms:modified>
</cp:coreProperties>
</file>